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63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12192000"/>
  <p:notesSz cx="6858000" cy="9144000"/>
  <p:embeddedFontLst>
    <p:embeddedFont>
      <p:font typeface="Lexe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mgqCmuygKbDS37ZiP4iLOD02K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Lexend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Lexen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79" cy="400895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2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143" name="Google Shape;143;p1:notes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144" name="Google Shape;144;p1:notes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6" name="Google Shape;146;p1:notes"/>
          <p:cNvSpPr/>
          <p:nvPr>
            <p:ph idx="3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c52e08200_0_44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76" name="Google Shape;276;g1dc52e08200_0_44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77" name="Google Shape;277;g1dc52e08200_0_44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78" name="Google Shape;278;g1dc52e08200_0_4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9" name="Google Shape;279;g1dc52e08200_0_44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dc52e08200_0_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c52e08200_0_78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89" name="Google Shape;289;g1dc52e08200_0_78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90" name="Google Shape;290;g1dc52e08200_0_78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91" name="Google Shape;291;g1dc52e08200_0_7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2" name="Google Shape;292;g1dc52e08200_0_78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dc52e08200_0_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63f6265b8_1_27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05" name="Google Shape;305;g2063f6265b8_1_27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06" name="Google Shape;306;g2063f6265b8_1_27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07" name="Google Shape;307;g2063f6265b8_1_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8" name="Google Shape;308;g2063f6265b8_1_27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063f6265b8_1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c52e08200_0_20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20" name="Google Shape;320;g1dc52e08200_0_20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21" name="Google Shape;321;g1dc52e08200_0_20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22" name="Google Shape;322;g1dc52e08200_0_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23" name="Google Shape;323;g1dc52e08200_0_20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dc52e08200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49491b115_0_36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35" name="Google Shape;335;g2049491b115_0_36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36" name="Google Shape;336;g2049491b115_0_36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37" name="Google Shape;337;g2049491b115_0_3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8" name="Google Shape;338;g2049491b115_0_36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049491b115_0_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700"/>
              <a:t>Destacar elementos principales: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ES" sz="1700"/>
              <a:t>A alto nivel las dos piezas: Agentes y Clientes (junto con su comunicación via HTTP)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ES" sz="1700"/>
              <a:t>En el Agente: el EJECUTOR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ES" sz="1700"/>
              <a:t>En el Cliente: los MODULOS, SELECTOR, DISPATCHER y FORMATER</a:t>
            </a:r>
            <a:endParaRPr sz="17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49491b115_0_21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45" name="Google Shape;345;g2049491b115_0_21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46" name="Google Shape;346;g2049491b115_0_21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47" name="Google Shape;347;g2049491b115_0_2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8" name="Google Shape;348;g2049491b115_0_21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049491b115_0_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c52e08200_0_118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58" name="Google Shape;358;g1dc52e08200_0_118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59" name="Google Shape;359;g1dc52e08200_0_118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60" name="Google Shape;360;g1dc52e08200_0_1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1" name="Google Shape;361;g1dc52e08200_0_118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dc52e08200_0_1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/>
              <a:t>Quizás añadir QR con el link a las OVAs?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c52e08200_0_134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72" name="Google Shape;372;g1dc52e08200_0_134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73" name="Google Shape;373;g1dc52e08200_0_134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74" name="Google Shape;374;g1dc52e08200_0_1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5" name="Google Shape;375;g1dc52e08200_0_134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dc52e08200_0_1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c52e08200_0_176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386" name="Google Shape;386;g1dc52e08200_0_176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387" name="Google Shape;387;g1dc52e08200_0_176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388" name="Google Shape;388;g1dc52e08200_0_1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9" name="Google Shape;389;g1dc52e08200_0_176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dc52e08200_0_1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c52e08200_0_148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02" name="Google Shape;402;g1dc52e08200_0_148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03" name="Google Shape;403;g1dc52e08200_0_148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04" name="Google Shape;404;g1dc52e08200_0_14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05" name="Google Shape;405;g1dc52e08200_0_148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dc52e08200_0_14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2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153" name="Google Shape;153;p2:notes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154" name="Google Shape;154;p2:notes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155" name="Google Shape;155;p2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6" name="Google Shape;156;p2:notes"/>
          <p:cNvSpPr/>
          <p:nvPr>
            <p:ph idx="3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063f6265b8_1_82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16" name="Google Shape;416;g2063f6265b8_1_82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17" name="Google Shape;417;g2063f6265b8_1_82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18" name="Google Shape;418;g2063f6265b8_1_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9" name="Google Shape;419;g2063f6265b8_1_82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063f6265b8_1_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c52e08200_0_161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31" name="Google Shape;431;g1dc52e08200_0_161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32" name="Google Shape;432;g1dc52e08200_0_161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33" name="Google Shape;433;g1dc52e08200_0_16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4" name="Google Shape;434;g1dc52e08200_0_161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dc52e08200_0_1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63f6265b8_1_97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45" name="Google Shape;445;g2063f6265b8_1_97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46" name="Google Shape;446;g2063f6265b8_1_97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47" name="Google Shape;447;g2063f6265b8_1_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8" name="Google Shape;448;g2063f6265b8_1_97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063f6265b8_1_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63f6265b8_1_66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60" name="Google Shape;460;g2063f6265b8_1_66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61" name="Google Shape;461;g2063f6265b8_1_66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62" name="Google Shape;462;g2063f6265b8_1_6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3" name="Google Shape;463;g2063f6265b8_1_66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063f6265b8_1_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c52e08200_0_189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75" name="Google Shape;475;g1dc52e08200_0_189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76" name="Google Shape;476;g1dc52e08200_0_189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77" name="Google Shape;477;g1dc52e08200_0_18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8" name="Google Shape;478;g1dc52e08200_0_189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dc52e08200_0_1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c52e08200_0_199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489" name="Google Shape;489;g1dc52e08200_0_199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490" name="Google Shape;490;g1dc52e08200_0_199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491" name="Google Shape;491;g1dc52e08200_0_1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2" name="Google Shape;492;g1dc52e08200_0_199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dc52e08200_0_1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/>
              <a:t>Destacar que la idea de utilizar los tokens de acceso como la implementación de algunos módulos fue gracias a él y a su post.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63f6265b8_1_45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506" name="Google Shape;506;g2063f6265b8_1_45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507" name="Google Shape;507;g2063f6265b8_1_45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508" name="Google Shape;508;g2063f6265b8_1_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9" name="Google Shape;509;g2063f6265b8_1_45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063f6265b8_1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:notes"/>
          <p:cNvSpPr txBox="1"/>
          <p:nvPr>
            <p:ph idx="2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518" name="Google Shape;518;p5:notes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519" name="Google Shape;519;p5:notes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520" name="Google Shape;520;p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1" name="Google Shape;521;p5:notes"/>
          <p:cNvSpPr/>
          <p:nvPr>
            <p:ph idx="3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2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166" name="Google Shape;166;p4:notes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167" name="Google Shape;167;p4:notes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168" name="Google Shape;168;p4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9" name="Google Shape;169;p4:notes"/>
          <p:cNvSpPr/>
          <p:nvPr>
            <p:ph idx="3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/>
              <a:t>reestructurar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c52e08200_0_6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185" name="Google Shape;185;g1dc52e08200_0_6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186" name="Google Shape;186;g1dc52e08200_0_6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187" name="Google Shape;187;g1dc52e08200_0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8" name="Google Shape;188;g1dc52e08200_0_6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dc52e08200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49491b115_0_45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199" name="Google Shape;199;g2049491b115_0_45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00" name="Google Shape;200;g2049491b115_0_45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01" name="Google Shape;201;g2049491b115_0_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2" name="Google Shape;202;g2049491b115_0_45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049491b115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63f6265b8_1_2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14" name="Google Shape;214;g2063f6265b8_1_2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15" name="Google Shape;215;g2063f6265b8_1_2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16" name="Google Shape;216;g2063f6265b8_1_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7" name="Google Shape;217;g2063f6265b8_1_2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063f6265b8_1_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49491b115_0_72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33" name="Google Shape;233;g2049491b115_0_72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34" name="Google Shape;234;g2049491b115_0_72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35" name="Google Shape;235;g2049491b115_0_7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6" name="Google Shape;236;g2049491b115_0_72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049491b115_0_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c52e08200_0_33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50" name="Google Shape;250;g1dc52e08200_0_33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51" name="Google Shape;251;g1dc52e08200_0_33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52" name="Google Shape;252;g1dc52e08200_0_3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3" name="Google Shape;253;g1dc52e08200_0_33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dc52e08200_0_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c52e08200_0_60:notes"/>
          <p:cNvSpPr txBox="1"/>
          <p:nvPr>
            <p:ph idx="2" type="hdr"/>
          </p:nvPr>
        </p:nvSpPr>
        <p:spPr>
          <a:xfrm>
            <a:off x="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63" name="Google Shape;263;g1dc52e08200_0_60:notes"/>
          <p:cNvSpPr txBox="1"/>
          <p:nvPr>
            <p:ph idx="10" type="dt"/>
          </p:nvPr>
        </p:nvSpPr>
        <p:spPr>
          <a:xfrm>
            <a:off x="4278960" y="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&lt;date/time&gt;</a:t>
            </a:r>
            <a:endParaRPr/>
          </a:p>
        </p:txBody>
      </p:sp>
      <p:sp>
        <p:nvSpPr>
          <p:cNvPr id="264" name="Google Shape;264;g1dc52e08200_0_60:notes"/>
          <p:cNvSpPr txBox="1"/>
          <p:nvPr>
            <p:ph idx="11" type="ftr"/>
          </p:nvPr>
        </p:nvSpPr>
        <p:spPr>
          <a:xfrm>
            <a:off x="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ES"/>
              <a:t>&lt;footer&gt;</a:t>
            </a:r>
            <a:endParaRPr/>
          </a:p>
        </p:txBody>
      </p:sp>
      <p:sp>
        <p:nvSpPr>
          <p:cNvPr id="265" name="Google Shape;265;g1dc52e08200_0_6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6" name="Google Shape;266;g1dc52e08200_0_60:notes"/>
          <p:cNvSpPr/>
          <p:nvPr>
            <p:ph idx="3" type="sldImg"/>
          </p:nvPr>
        </p:nvSpPr>
        <p:spPr>
          <a:xfrm>
            <a:off x="217488" y="812800"/>
            <a:ext cx="71247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B9BD5"/>
          </a:solidFill>
          <a:ln cap="flat" cmpd="sng" w="25550">
            <a:solidFill>
              <a:srgbClr val="41719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dc52e08200_0_6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7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180" y="-5040"/>
            <a:ext cx="12204359" cy="68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0440" y="685799"/>
            <a:ext cx="106812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1560" y="421560"/>
            <a:ext cx="1070999" cy="10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/>
          <p:nvPr/>
        </p:nvSpPr>
        <p:spPr>
          <a:xfrm>
            <a:off x="9372600" y="1460880"/>
            <a:ext cx="2572200" cy="912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24 y 25 FEBRERO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MADRID 2023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 over Content" type="twoObjOverTx">
  <p:cSld name="TWO_OBJECTS_OVER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3" type="body"/>
          </p:nvPr>
        </p:nvSpPr>
        <p:spPr>
          <a:xfrm>
            <a:off x="609480" y="3682079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Content over Content" type="objOverTx">
  <p:cSld name="OBJECT_OVER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2" type="body"/>
          </p:nvPr>
        </p:nvSpPr>
        <p:spPr>
          <a:xfrm>
            <a:off x="609480" y="3682079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4 Content" type="fourObj">
  <p:cSld name="FOUR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3" type="body"/>
          </p:nvPr>
        </p:nvSpPr>
        <p:spPr>
          <a:xfrm>
            <a:off x="60948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4" type="body"/>
          </p:nvPr>
        </p:nvSpPr>
        <p:spPr>
          <a:xfrm>
            <a:off x="623196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6 Content">
  <p:cSld name="Title_2c_ 6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4" type="body"/>
          </p:nvPr>
        </p:nvSpPr>
        <p:spPr>
          <a:xfrm>
            <a:off x="60948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5" type="body"/>
          </p:nvPr>
        </p:nvSpPr>
        <p:spPr>
          <a:xfrm>
            <a:off x="431964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6" type="body"/>
          </p:nvPr>
        </p:nvSpPr>
        <p:spPr>
          <a:xfrm>
            <a:off x="802980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0948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623196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609480" y="273600"/>
            <a:ext cx="10972440" cy="5307839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 and Content" type="twoObjAndObj">
  <p:cSld name="TWO_OBJECTS_AND_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2" type="body"/>
          </p:nvPr>
        </p:nvSpPr>
        <p:spPr>
          <a:xfrm>
            <a:off x="623196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3" type="body"/>
          </p:nvPr>
        </p:nvSpPr>
        <p:spPr>
          <a:xfrm>
            <a:off x="60948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31"/>
          <p:cNvSpPr txBox="1"/>
          <p:nvPr>
            <p:ph idx="1" type="body"/>
          </p:nvPr>
        </p:nvSpPr>
        <p:spPr>
          <a:xfrm>
            <a:off x="60948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3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3" type="body"/>
          </p:nvPr>
        </p:nvSpPr>
        <p:spPr>
          <a:xfrm>
            <a:off x="623196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 over Content" type="twoObjOverTx">
  <p:cSld name="TWO_OBJECTS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3" type="body"/>
          </p:nvPr>
        </p:nvSpPr>
        <p:spPr>
          <a:xfrm>
            <a:off x="609480" y="3682079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Content over Content" type="objOverTx">
  <p:cSld name="OBJECT_OVER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33"/>
          <p:cNvSpPr txBox="1"/>
          <p:nvPr>
            <p:ph idx="2" type="body"/>
          </p:nvPr>
        </p:nvSpPr>
        <p:spPr>
          <a:xfrm>
            <a:off x="609480" y="3682079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4"/>
          <p:cNvSpPr txBox="1"/>
          <p:nvPr>
            <p:ph idx="3" type="body"/>
          </p:nvPr>
        </p:nvSpPr>
        <p:spPr>
          <a:xfrm>
            <a:off x="60948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idx="4" type="body"/>
          </p:nvPr>
        </p:nvSpPr>
        <p:spPr>
          <a:xfrm>
            <a:off x="623196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6 Content">
  <p:cSld name="Title_2c_ 6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4" type="body"/>
          </p:nvPr>
        </p:nvSpPr>
        <p:spPr>
          <a:xfrm>
            <a:off x="60948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5" type="body"/>
          </p:nvPr>
        </p:nvSpPr>
        <p:spPr>
          <a:xfrm>
            <a:off x="431964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6" type="body"/>
          </p:nvPr>
        </p:nvSpPr>
        <p:spPr>
          <a:xfrm>
            <a:off x="8029800" y="3682079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subTitle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lvl="2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lvl="3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lvl="4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lvl="5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lvl="6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60948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623196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idx="1" type="subTitle"/>
          </p:nvPr>
        </p:nvSpPr>
        <p:spPr>
          <a:xfrm>
            <a:off x="609480" y="273600"/>
            <a:ext cx="10972440" cy="5307839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lvl="2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lvl="3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lvl="4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lvl="5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lvl="6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c_ 2 Content and Content" type="twoObjAndObj">
  <p:cSld name="TWO_OBJECTS_AND_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2" type="body"/>
          </p:nvPr>
        </p:nvSpPr>
        <p:spPr>
          <a:xfrm>
            <a:off x="623196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3" type="body"/>
          </p:nvPr>
        </p:nvSpPr>
        <p:spPr>
          <a:xfrm>
            <a:off x="60948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" type="body"/>
          </p:nvPr>
        </p:nvSpPr>
        <p:spPr>
          <a:xfrm>
            <a:off x="609480" y="1604520"/>
            <a:ext cx="535428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3" type="body"/>
          </p:nvPr>
        </p:nvSpPr>
        <p:spPr>
          <a:xfrm>
            <a:off x="6231960" y="3682079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280035" lvl="2" marL="1371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3pPr>
            <a:lvl4pPr indent="-314325" lvl="3" marL="182880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280035" lvl="4" marL="22860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5pPr>
            <a:lvl6pPr indent="-280035" lvl="5" marL="27432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6pPr>
            <a:lvl7pPr indent="-280035" lvl="6" marL="320040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81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5.xml"/><Relationship Id="rId10" Type="http://schemas.openxmlformats.org/officeDocument/2006/relationships/slideLayout" Target="../slideLayouts/slideLayout4.xml"/><Relationship Id="rId1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6.xml"/><Relationship Id="rId1" Type="http://schemas.openxmlformats.org/officeDocument/2006/relationships/image" Target="../media/image7.jpg"/><Relationship Id="rId2" Type="http://schemas.openxmlformats.org/officeDocument/2006/relationships/image" Target="../media/image15.jp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slideLayout" Target="../slideLayouts/slideLayout3.xml"/><Relationship Id="rId15" Type="http://schemas.openxmlformats.org/officeDocument/2006/relationships/slideLayout" Target="../slideLayouts/slideLayout9.xml"/><Relationship Id="rId14" Type="http://schemas.openxmlformats.org/officeDocument/2006/relationships/slideLayout" Target="../slideLayouts/slideLayout8.xml"/><Relationship Id="rId17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8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6180" y="-5040"/>
            <a:ext cx="12204359" cy="68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0440" y="685799"/>
            <a:ext cx="106812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560" y="421560"/>
            <a:ext cx="1070999" cy="10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/>
          <p:nvPr/>
        </p:nvSpPr>
        <p:spPr>
          <a:xfrm>
            <a:off x="9372600" y="1460880"/>
            <a:ext cx="2572200" cy="912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24 y 25 FEBRERO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MADRID 2023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016320"/>
            <a:ext cx="12191039" cy="83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039" cy="102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2000" y="0"/>
            <a:ext cx="1026359" cy="102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000" y="108360"/>
            <a:ext cx="909000" cy="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0759" y="6187320"/>
            <a:ext cx="47268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6">
            <a:alphaModFix/>
          </a:blip>
          <a:srcRect b="38551" l="13836" r="13202" t="0"/>
          <a:stretch/>
        </p:blipFill>
        <p:spPr>
          <a:xfrm>
            <a:off x="660600" y="6134040"/>
            <a:ext cx="49752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7">
            <a:alphaModFix/>
          </a:blip>
          <a:srcRect b="46773" l="15709" r="13956" t="43692"/>
          <a:stretch/>
        </p:blipFill>
        <p:spPr>
          <a:xfrm>
            <a:off x="186480" y="6577200"/>
            <a:ext cx="1446119" cy="19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09480" y="1604520"/>
            <a:ext cx="10972440" cy="39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0040" lvl="0" marL="457200" marR="0" rtl="0" algn="l">
              <a:lnSpc>
                <a:spcPct val="9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  <a:defRPr b="0" i="0" sz="32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–"/>
              <a:defRPr b="0" i="0" sz="28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-297180" lvl="2" marL="1371600" marR="0" rtl="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56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–"/>
              <a:defRPr b="0" i="0" sz="20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28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 b="0" i="0" sz="20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140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9372600" y="1460519"/>
            <a:ext cx="2572200" cy="912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24 y 25 FEBRERO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nsolas"/>
              <a:buNone/>
            </a:pPr>
            <a:r>
              <a:rPr b="1" i="0" lang="es-ES" sz="20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MADRID 2023</a:t>
            </a:r>
            <a:endParaRPr/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0080" y="685799"/>
            <a:ext cx="106812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200" y="421200"/>
            <a:ext cx="1070999" cy="10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480" y="271440"/>
            <a:ext cx="1606320" cy="11242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703319" y="3697559"/>
            <a:ext cx="47268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secu_x11" TargetMode="External"/><Relationship Id="rId4" Type="http://schemas.openxmlformats.org/officeDocument/2006/relationships/hyperlink" Target="https://www.linkedin.com/in/raul-caro-teixido" TargetMode="External"/><Relationship Id="rId5" Type="http://schemas.openxmlformats.org/officeDocument/2006/relationships/hyperlink" Target="https://makemalware.com" TargetMode="External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elephantse4l" TargetMode="External"/><Relationship Id="rId4" Type="http://schemas.openxmlformats.org/officeDocument/2006/relationships/hyperlink" Target="https://twitter.com/DaniLJ94" TargetMode="External"/><Relationship Id="rId5" Type="http://schemas.openxmlformats.org/officeDocument/2006/relationships/hyperlink" Target="https://twitter.com/_Laox" TargetMode="External"/><Relationship Id="rId6" Type="http://schemas.openxmlformats.org/officeDocument/2006/relationships/hyperlink" Target="https://twitter.com/r1p" TargetMode="External"/><Relationship Id="rId7" Type="http://schemas.openxmlformats.org/officeDocument/2006/relationships/hyperlink" Target="https://twitter.com/CyberVaca_" TargetMode="External"/><Relationship Id="rId8" Type="http://schemas.openxmlformats.org/officeDocument/2006/relationships/hyperlink" Target="https://twitter.com/antuach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1905000" y="4572000"/>
            <a:ext cx="9143400" cy="134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80000" dist="47625">
              <a:srgbClr val="000000">
                <a:alpha val="38000"/>
              </a:srgbClr>
            </a:outerShdw>
          </a:effectLst>
        </p:spPr>
        <p:txBody>
          <a:bodyPr anchorCtr="1" anchor="b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5511"/>
              </a:buClr>
              <a:buSzPts val="4800"/>
              <a:buFont typeface="Arial"/>
              <a:buNone/>
            </a:pPr>
            <a:r>
              <a:rPr b="1" lang="es-ES" sz="5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KRAKEN</a:t>
            </a:r>
            <a:endParaRPr b="1" sz="5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5511"/>
              </a:buClr>
              <a:buSzPts val="4800"/>
              <a:buFont typeface="Arial"/>
              <a:buNone/>
            </a:pPr>
            <a:r>
              <a:rPr b="1" lang="es-ES" sz="3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modular multi-language webshell</a:t>
            </a:r>
            <a:endParaRPr b="1" sz="3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10094870" y="6133800"/>
            <a:ext cx="1989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2500">
                <a:solidFill>
                  <a:schemeClr val="lt1"/>
                </a:solidFill>
                <a:highlight>
                  <a:srgbClr val="000000"/>
                </a:highlight>
                <a:latin typeface="Lexend"/>
                <a:ea typeface="Lexend"/>
                <a:cs typeface="Lexend"/>
                <a:sym typeface="Lexend"/>
              </a:rPr>
              <a:t>@secu_x11</a:t>
            </a:r>
            <a:r>
              <a:rPr i="0" lang="es-ES" sz="25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endParaRPr i="0" sz="2500" u="none" cap="none" strike="noStrike">
              <a:solidFill>
                <a:srgbClr val="000000"/>
              </a:solidFill>
              <a:highlight>
                <a:srgbClr val="00000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c52e08200_0_44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dc52e08200_0_44"/>
          <p:cNvSpPr/>
          <p:nvPr/>
        </p:nvSpPr>
        <p:spPr>
          <a:xfrm>
            <a:off x="797725" y="1267975"/>
            <a:ext cx="100434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Comunicación flexible y customizable:</a:t>
            </a:r>
            <a:endParaRPr b="1" sz="2800" u="sng">
              <a:solidFill>
                <a:srgbClr val="6ECA3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Posibilidad de 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encapsulación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 cualquier campo HTTP.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Autenticación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 clave.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Cifrado simétrico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la información intercambiada.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4" name="Google Shape;284;g1dc52e08200_0_44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Perfiles de conexión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85" name="Google Shape;285;g1dc52e08200_0_44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1dc52e08200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25" y="88775"/>
            <a:ext cx="9848100" cy="65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c52e08200_0_78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dc52e08200_0_78"/>
          <p:cNvSpPr/>
          <p:nvPr/>
        </p:nvSpPr>
        <p:spPr>
          <a:xfrm>
            <a:off x="910075" y="2094025"/>
            <a:ext cx="100434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Token Principal (primary token):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representa el contexto de seguridad por defecto de un 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proceso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g1dc52e08200_0_78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Impersonación y Elevación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98" name="Google Shape;298;g1dc52e08200_0_78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dc52e08200_0_78"/>
          <p:cNvSpPr/>
          <p:nvPr/>
        </p:nvSpPr>
        <p:spPr>
          <a:xfrm>
            <a:off x="910075" y="1267250"/>
            <a:ext cx="10043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Tipos de Tokens de Acceso:</a:t>
            </a:r>
            <a:endParaRPr b="1"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0" name="Google Shape;300;g1dc52e08200_0_78"/>
          <p:cNvSpPr/>
          <p:nvPr/>
        </p:nvSpPr>
        <p:spPr>
          <a:xfrm>
            <a:off x="845700" y="3090654"/>
            <a:ext cx="10043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Token Suplantación (impersonation token):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representa el contexto de seguridad al que 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estás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suplantando, pero sólamente aplica a un 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hilo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g1dc52e08200_0_78"/>
          <p:cNvSpPr/>
          <p:nvPr/>
        </p:nvSpPr>
        <p:spPr>
          <a:xfrm>
            <a:off x="812575" y="4807850"/>
            <a:ext cx="10398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 Cada proceso tiene un sólo Token Principal, pero puede almacenar </a:t>
            </a:r>
            <a:r>
              <a:rPr lang="es-ES" sz="21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“handles”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otros Tokens Principales.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2" name="Google Shape;302;g1dc52e08200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75" y="1057225"/>
            <a:ext cx="10889024" cy="43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63f6265b8_1_27"/>
          <p:cNvSpPr/>
          <p:nvPr/>
        </p:nvSpPr>
        <p:spPr>
          <a:xfrm>
            <a:off x="812575" y="4807850"/>
            <a:ext cx="10398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 Al utilizar un impersonation token, los módulos de Kraken que ejecutemos, tomarán el security context del usuario suplantado.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g2063f6265b8_1_27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063f6265b8_1_27"/>
          <p:cNvSpPr/>
          <p:nvPr/>
        </p:nvSpPr>
        <p:spPr>
          <a:xfrm>
            <a:off x="797725" y="1267975"/>
            <a:ext cx="10043400" cy="2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Uso de Leaks de Tokens en Windows (NET Agent)</a:t>
            </a:r>
            <a:endParaRPr b="1" sz="2800" u="sng">
              <a:solidFill>
                <a:srgbClr val="6ECA3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Nos p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ermiten la 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suplantación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usuarios: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○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nivel de procesos (primary token)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○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nivel de hilo (impersonation token)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</a:pPr>
            <a:r>
              <a:rPr b="1" lang="es-ES" sz="2400">
                <a:latin typeface="Lexend"/>
                <a:ea typeface="Lexend"/>
                <a:cs typeface="Lexend"/>
                <a:sym typeface="Lexend"/>
              </a:rPr>
              <a:t>Nos da la c</a:t>
            </a:r>
            <a:r>
              <a:rPr b="1" lang="es-ES" sz="2400">
                <a:latin typeface="Lexend"/>
                <a:ea typeface="Lexend"/>
                <a:cs typeface="Lexend"/>
                <a:sym typeface="Lexend"/>
              </a:rPr>
              <a:t>apacidad de 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mantener un contexto privilegiado</a:t>
            </a:r>
            <a:r>
              <a:rPr b="1" lang="es-ES" sz="2400">
                <a:latin typeface="Lexend"/>
                <a:ea typeface="Lexend"/>
                <a:cs typeface="Lexend"/>
                <a:sym typeface="Lexend"/>
              </a:rPr>
              <a:t> a partir del “</a:t>
            </a:r>
            <a:r>
              <a:rPr b="1" lang="es-ES" sz="2400" u="sng">
                <a:latin typeface="Lexend"/>
                <a:ea typeface="Lexend"/>
                <a:cs typeface="Lexend"/>
                <a:sym typeface="Lexend"/>
              </a:rPr>
              <a:t>leak</a:t>
            </a:r>
            <a:r>
              <a:rPr b="1" lang="es-ES" sz="2400">
                <a:latin typeface="Lexend"/>
                <a:ea typeface="Lexend"/>
                <a:cs typeface="Lexend"/>
                <a:sym typeface="Lexend"/>
              </a:rPr>
              <a:t>” de un primary token.</a:t>
            </a:r>
            <a:endParaRPr b="1"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4" name="Google Shape;314;g2063f6265b8_1_27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Impersonación y Elevación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315" name="Google Shape;315;g2063f6265b8_1_27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2063f6265b8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300"/>
            <a:ext cx="12192001" cy="56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63f6265b8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" y="301100"/>
            <a:ext cx="12191955" cy="59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c52e08200_0_20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dc52e08200_0_20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Ventajas y Desventajas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328" name="Google Shape;328;g1dc52e08200_0_20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dc52e08200_0_20"/>
          <p:cNvSpPr/>
          <p:nvPr/>
        </p:nvSpPr>
        <p:spPr>
          <a:xfrm>
            <a:off x="263225" y="1693425"/>
            <a:ext cx="115905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Realizar un reconocimiento/post-explotación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sin ser detectado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Minimizar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el uso de herramientas sobre la máquina víctima.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Posibilidad de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elevar y mantener los privilegios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desde la propia webshell.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Proporciona al operador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mayor control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sobre la explotación.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Permite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extender y customizar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las funcionalidades.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g1dc52e08200_0_20"/>
          <p:cNvSpPr/>
          <p:nvPr/>
        </p:nvSpPr>
        <p:spPr>
          <a:xfrm>
            <a:off x="258325" y="4602150"/>
            <a:ext cx="10617600" cy="1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Los agentes son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más grandes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que en otras alternativas.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 modularización supone </a:t>
            </a:r>
            <a:r>
              <a:rPr b="1" lang="es-ES" sz="2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peticiones más grandes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g1dc52e08200_0_20"/>
          <p:cNvSpPr/>
          <p:nvPr/>
        </p:nvSpPr>
        <p:spPr>
          <a:xfrm>
            <a:off x="910075" y="1137625"/>
            <a:ext cx="105021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VENTAJAS:</a:t>
            </a:r>
            <a:endParaRPr b="1" sz="3000" u="sng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g1dc52e08200_0_20"/>
          <p:cNvSpPr/>
          <p:nvPr/>
        </p:nvSpPr>
        <p:spPr>
          <a:xfrm>
            <a:off x="930525" y="3970425"/>
            <a:ext cx="105021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DES</a:t>
            </a:r>
            <a:r>
              <a:rPr b="1" lang="es-ES" sz="28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VENTAJAS:</a:t>
            </a:r>
            <a:endParaRPr b="1" sz="3000" u="sng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049491b115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" y="136025"/>
            <a:ext cx="11888124" cy="61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049491b115_0_36"/>
          <p:cNvSpPr/>
          <p:nvPr/>
        </p:nvSpPr>
        <p:spPr>
          <a:xfrm>
            <a:off x="10169599" y="62685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49491b115_0_21"/>
          <p:cNvSpPr/>
          <p:nvPr/>
        </p:nvSpPr>
        <p:spPr>
          <a:xfrm>
            <a:off x="10067399" y="6356520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049491b115_0_21"/>
          <p:cNvSpPr/>
          <p:nvPr/>
        </p:nvSpPr>
        <p:spPr>
          <a:xfrm>
            <a:off x="839879" y="1405080"/>
            <a:ext cx="51567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049491b115_0_21"/>
          <p:cNvSpPr/>
          <p:nvPr/>
        </p:nvSpPr>
        <p:spPr>
          <a:xfrm>
            <a:off x="6170750" y="2372405"/>
            <a:ext cx="5182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049491b115_0_21"/>
          <p:cNvSpPr/>
          <p:nvPr/>
        </p:nvSpPr>
        <p:spPr>
          <a:xfrm>
            <a:off x="1372319" y="3657600"/>
            <a:ext cx="9143400" cy="1348200"/>
          </a:xfrm>
          <a:prstGeom prst="rect">
            <a:avLst/>
          </a:prstGeom>
          <a:noFill/>
          <a:ln>
            <a:noFill/>
          </a:ln>
        </p:spPr>
        <p:txBody>
          <a:bodyPr anchorCtr="1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es-ES" sz="4400">
                <a:solidFill>
                  <a:srgbClr val="FFFFFF"/>
                </a:solidFill>
              </a:rPr>
              <a:t>¡DEMO TIME!</a:t>
            </a:r>
            <a:endParaRPr b="1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049491b115_0_21"/>
          <p:cNvSpPr/>
          <p:nvPr/>
        </p:nvSpPr>
        <p:spPr>
          <a:xfrm>
            <a:off x="10169599" y="62685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dc52e0820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50" y="1005475"/>
            <a:ext cx="8930125" cy="50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dc52e08200_0_118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dc52e08200_0_118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367" name="Google Shape;367;g1dc52e08200_0_118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dc52e08200_0_118"/>
          <p:cNvSpPr/>
          <p:nvPr/>
        </p:nvSpPr>
        <p:spPr>
          <a:xfrm>
            <a:off x="108275" y="1157700"/>
            <a:ext cx="5120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dc52e08200_0_118"/>
          <p:cNvSpPr txBox="1"/>
          <p:nvPr/>
        </p:nvSpPr>
        <p:spPr>
          <a:xfrm>
            <a:off x="260675" y="1157700"/>
            <a:ext cx="49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https://squid-game.makemalware.com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dc52e08200_0_134"/>
          <p:cNvPicPr preferRelativeResize="0"/>
          <p:nvPr/>
        </p:nvPicPr>
        <p:blipFill rotWithShape="1">
          <a:blip r:embed="rId3">
            <a:alphaModFix/>
          </a:blip>
          <a:srcRect b="2312" l="1442" r="1101" t="10745"/>
          <a:stretch/>
        </p:blipFill>
        <p:spPr>
          <a:xfrm>
            <a:off x="1144925" y="1203175"/>
            <a:ext cx="9613552" cy="4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dc52e08200_0_134"/>
          <p:cNvSpPr/>
          <p:nvPr/>
        </p:nvSpPr>
        <p:spPr>
          <a:xfrm>
            <a:off x="260675" y="1386300"/>
            <a:ext cx="5120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dc52e08200_0_134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dc52e08200_0_134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382" name="Google Shape;382;g1dc52e08200_0_134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dc52e08200_0_134"/>
          <p:cNvSpPr txBox="1"/>
          <p:nvPr/>
        </p:nvSpPr>
        <p:spPr>
          <a:xfrm>
            <a:off x="413075" y="1386300"/>
            <a:ext cx="49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https://challenge-01.makemalware.com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52e08200_0_176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dc52e08200_0_176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394" name="Google Shape;394;g1dc52e08200_0_176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dc52e08200_0_176"/>
          <p:cNvSpPr/>
          <p:nvPr/>
        </p:nvSpPr>
        <p:spPr>
          <a:xfrm>
            <a:off x="545000" y="1321525"/>
            <a:ext cx="5645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Dificultades superadas:</a:t>
            </a:r>
            <a:endParaRPr b="1" sz="3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g1dc52e08200_0_176"/>
          <p:cNvSpPr/>
          <p:nvPr/>
        </p:nvSpPr>
        <p:spPr>
          <a:xfrm>
            <a:off x="545000" y="21398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Realizar el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reconocimiento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sin la ejecución de comandos.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g1dc52e08200_0_176"/>
          <p:cNvSpPr/>
          <p:nvPr/>
        </p:nvSpPr>
        <p:spPr>
          <a:xfrm>
            <a:off x="545000" y="26888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Identificación del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cronjob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partir del listado de procesos.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g1dc52e08200_0_176"/>
          <p:cNvSpPr/>
          <p:nvPr/>
        </p:nvSpPr>
        <p:spPr>
          <a:xfrm>
            <a:off x="545000" y="32222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Explotación del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Wildcard Poisoning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desde la Webshell.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g1dc52e08200_0_176"/>
          <p:cNvSpPr/>
          <p:nvPr/>
        </p:nvSpPr>
        <p:spPr>
          <a:xfrm>
            <a:off x="482725" y="4864525"/>
            <a:ext cx="10398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 Identificación del </a:t>
            </a:r>
            <a:r>
              <a:rPr b="1"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LD_PRELOAD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y descarga de la 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librería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dinámica para su análisis y 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extracción</a:t>
            </a:r>
            <a:r>
              <a:rPr lang="es-ES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la flag alternativa.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1dc52e08200_0_148"/>
          <p:cNvPicPr preferRelativeResize="0"/>
          <p:nvPr/>
        </p:nvPicPr>
        <p:blipFill rotWithShape="1">
          <a:blip r:embed="rId3">
            <a:alphaModFix/>
          </a:blip>
          <a:srcRect b="2924" l="1005" r="1405" t="10539"/>
          <a:stretch/>
        </p:blipFill>
        <p:spPr>
          <a:xfrm>
            <a:off x="1144925" y="1184450"/>
            <a:ext cx="9686173" cy="461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dc52e08200_0_148"/>
          <p:cNvSpPr/>
          <p:nvPr/>
        </p:nvSpPr>
        <p:spPr>
          <a:xfrm>
            <a:off x="260675" y="1386300"/>
            <a:ext cx="5120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c52e08200_0_148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dc52e08200_0_148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12" name="Google Shape;412;g1dc52e08200_0_148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dc52e08200_0_148"/>
          <p:cNvSpPr txBox="1"/>
          <p:nvPr/>
        </p:nvSpPr>
        <p:spPr>
          <a:xfrm>
            <a:off x="413075" y="1386300"/>
            <a:ext cx="49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https://challenge-02.makemalware.com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910080" y="0"/>
            <a:ext cx="9848160" cy="1061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4392050" y="1299350"/>
            <a:ext cx="6960600" cy="4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&gt; whoami</a:t>
            </a:r>
            <a:endParaRPr b="1"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Raúl Caro Teixidó (AKA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Secu</a:t>
            </a: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Analista de Red Team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Co-desarrollador de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Mística</a:t>
            </a: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(canales encubiertos)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 recordarán de otras charlas como…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○"/>
            </a:pP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BlackHat Arsenal USA 2020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○"/>
            </a:pP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Navaja Negra 2022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○"/>
            </a:pP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Bitup Alicante 2020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Twitter: 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@secu_x11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Linkedin: 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raul-caro-teixido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Blog: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https://makemalware.com</a:t>
            </a:r>
            <a:endParaRPr b="1" sz="2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910080" y="0"/>
            <a:ext cx="9848520" cy="106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Presentación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 sz="400"/>
          </a:p>
        </p:txBody>
      </p:sp>
      <p:sp>
        <p:nvSpPr>
          <p:cNvPr id="162" name="Google Shape;162;p2"/>
          <p:cNvSpPr/>
          <p:nvPr/>
        </p:nvSpPr>
        <p:spPr>
          <a:xfrm>
            <a:off x="10169599" y="6268566"/>
            <a:ext cx="128556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 b="9674" l="0" r="0" t="21610"/>
          <a:stretch/>
        </p:blipFill>
        <p:spPr>
          <a:xfrm>
            <a:off x="710525" y="1171375"/>
            <a:ext cx="3086100" cy="47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63f6265b8_1_82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063f6265b8_1_82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24" name="Google Shape;424;g2063f6265b8_1_82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063f6265b8_1_82"/>
          <p:cNvSpPr/>
          <p:nvPr/>
        </p:nvSpPr>
        <p:spPr>
          <a:xfrm>
            <a:off x="545000" y="1321525"/>
            <a:ext cx="5645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Dificultades superadas:</a:t>
            </a:r>
            <a:endParaRPr b="1" sz="3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g2063f6265b8_1_82"/>
          <p:cNvSpPr/>
          <p:nvPr/>
        </p:nvSpPr>
        <p:spPr>
          <a:xfrm>
            <a:off x="545000" y="21398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Realizar el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reconocimiento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sin la ejecución de comandos || Evadir las políticas del AppLocker.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g2063f6265b8_1_82"/>
          <p:cNvSpPr/>
          <p:nvPr/>
        </p:nvSpPr>
        <p:spPr>
          <a:xfrm>
            <a:off x="545000" y="29936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Elevación de Privilegios abusando del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SeImpersonate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g2063f6265b8_1_82"/>
          <p:cNvSpPr/>
          <p:nvPr/>
        </p:nvSpPr>
        <p:spPr>
          <a:xfrm>
            <a:off x="545000" y="35270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Mantener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el contexto privilegiado para obtener la flag.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dc52e08200_0_161"/>
          <p:cNvPicPr preferRelativeResize="0"/>
          <p:nvPr/>
        </p:nvPicPr>
        <p:blipFill rotWithShape="1">
          <a:blip r:embed="rId3">
            <a:alphaModFix/>
          </a:blip>
          <a:srcRect b="1795" l="1007" r="1183" t="10607"/>
          <a:stretch/>
        </p:blipFill>
        <p:spPr>
          <a:xfrm>
            <a:off x="910224" y="1147738"/>
            <a:ext cx="9848102" cy="47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dc52e08200_0_161"/>
          <p:cNvSpPr/>
          <p:nvPr/>
        </p:nvSpPr>
        <p:spPr>
          <a:xfrm>
            <a:off x="260675" y="1386300"/>
            <a:ext cx="5120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dc52e08200_0_161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dc52e08200_0_161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41" name="Google Shape;441;g1dc52e08200_0_161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dc52e08200_0_161"/>
          <p:cNvSpPr txBox="1"/>
          <p:nvPr/>
        </p:nvSpPr>
        <p:spPr>
          <a:xfrm>
            <a:off x="413075" y="1386300"/>
            <a:ext cx="49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https://challenge-03.makemalware.com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63f6265b8_1_97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063f6265b8_1_97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DEMO: Squid Game CTF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53" name="Google Shape;453;g2063f6265b8_1_97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063f6265b8_1_97"/>
          <p:cNvSpPr/>
          <p:nvPr/>
        </p:nvSpPr>
        <p:spPr>
          <a:xfrm>
            <a:off x="545000" y="1321525"/>
            <a:ext cx="5645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Dificultades superadas:</a:t>
            </a:r>
            <a:endParaRPr b="1" sz="3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g2063f6265b8_1_97"/>
          <p:cNvSpPr/>
          <p:nvPr/>
        </p:nvSpPr>
        <p:spPr>
          <a:xfrm>
            <a:off x="545000" y="21398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Identificación del Leak del Token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del usuario “square” y suplantación (not enough).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g2063f6265b8_1_97"/>
          <p:cNvSpPr/>
          <p:nvPr/>
        </p:nvSpPr>
        <p:spPr>
          <a:xfrm>
            <a:off x="545000" y="2993675"/>
            <a:ext cx="10835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Elevación de Privilegios a SYSTEM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duplicando el token de acceso de winlogon (not enough)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g2063f6265b8_1_97"/>
          <p:cNvSpPr/>
          <p:nvPr/>
        </p:nvSpPr>
        <p:spPr>
          <a:xfrm>
            <a:off x="545000" y="3908075"/>
            <a:ext cx="108357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Char char="●"/>
            </a:pP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Suplantación del usuario Administrator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partir del duplicado de token de su proceso para leer la flag.</a:t>
            </a:r>
            <a:endParaRPr b="1"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63f6265b8_1_66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063f6265b8_1_66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Repositorio </a:t>
            </a:r>
            <a:r>
              <a:rPr lang="es-ES" sz="2800">
                <a:solidFill>
                  <a:srgbClr val="00FF00"/>
                </a:solidFill>
              </a:rPr>
              <a:t>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68" name="Google Shape;468;g2063f6265b8_1_66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2063f6265b8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09000"/>
            <a:ext cx="8866225" cy="52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063f6265b8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825" y="2345150"/>
            <a:ext cx="2716175" cy="27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063f6265b8_1_66"/>
          <p:cNvSpPr/>
          <p:nvPr/>
        </p:nvSpPr>
        <p:spPr>
          <a:xfrm>
            <a:off x="6954025" y="1372125"/>
            <a:ext cx="5120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063f6265b8_1_66"/>
          <p:cNvSpPr txBox="1"/>
          <p:nvPr/>
        </p:nvSpPr>
        <p:spPr>
          <a:xfrm>
            <a:off x="7177225" y="1372125"/>
            <a:ext cx="48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https://github.com/kraken-ng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1dc52e08200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50" y="1000375"/>
            <a:ext cx="3851251" cy="51350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dc52e08200_0_189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dc52e08200_0_189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Agradecimientos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84" name="Google Shape;484;g1dc52e08200_0_189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dc52e08200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425" y="2769860"/>
            <a:ext cx="6382525" cy="1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dc52e08200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900" y="91438"/>
            <a:ext cx="4892050" cy="652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dc52e08200_0_199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1dc52e08200_0_199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Agradecimientos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497" name="Google Shape;497;g1dc52e08200_0_199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1dc52e08200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125" y="3853777"/>
            <a:ext cx="2150324" cy="21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dc52e08200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450" y="3853775"/>
            <a:ext cx="2029926" cy="20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dc52e08200_0_199"/>
          <p:cNvPicPr preferRelativeResize="0"/>
          <p:nvPr/>
        </p:nvPicPr>
        <p:blipFill rotWithShape="1">
          <a:blip r:embed="rId5">
            <a:alphaModFix/>
          </a:blip>
          <a:srcRect b="0" l="11614" r="8672" t="0"/>
          <a:stretch/>
        </p:blipFill>
        <p:spPr>
          <a:xfrm>
            <a:off x="391500" y="1214100"/>
            <a:ext cx="3928774" cy="46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dc52e08200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0700" y="2096677"/>
            <a:ext cx="2818449" cy="15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dc52e08200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1375" y="2096699"/>
            <a:ext cx="3344078" cy="15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dc52e08200_0_199"/>
          <p:cNvSpPr/>
          <p:nvPr/>
        </p:nvSpPr>
        <p:spPr>
          <a:xfrm>
            <a:off x="5518450" y="1151500"/>
            <a:ext cx="5645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Kurosh Dabbagh Escalante</a:t>
            </a:r>
            <a:endParaRPr b="1" sz="3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63f6265b8_1_45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063f6265b8_1_45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Agradecimientos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514" name="Google Shape;514;g2063f6265b8_1_45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063f6265b8_1_45"/>
          <p:cNvSpPr/>
          <p:nvPr/>
        </p:nvSpPr>
        <p:spPr>
          <a:xfrm>
            <a:off x="754050" y="1590000"/>
            <a:ext cx="101592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Sr. Elephant Se4l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https://twitter.com/elephantse4l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Atl4s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https://twitter.com/DaniLJ94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Jari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https://twitter.com/_Laox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(@Balhissay)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Alex Barreiros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https://twitter.com/r1p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Luis Vacas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7"/>
              </a:rPr>
              <a:t>https://twitter.com/CyberVaca_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Antuache 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s-ES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8"/>
              </a:rPr>
              <a:t>https://twitter.com/antuache</a:t>
            </a:r>
            <a:r>
              <a:rPr b="1" lang="es-E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 a mis compis de </a:t>
            </a: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La127</a:t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"/>
          <p:cNvSpPr/>
          <p:nvPr/>
        </p:nvSpPr>
        <p:spPr>
          <a:xfrm>
            <a:off x="4071600" y="129400"/>
            <a:ext cx="4048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4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¿Preguntas?</a:t>
            </a:r>
            <a:endParaRPr b="1" sz="5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/>
          <p:nvPr/>
        </p:nvSpPr>
        <p:spPr>
          <a:xfrm>
            <a:off x="910080" y="0"/>
            <a:ext cx="9848160" cy="1061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651700" y="1148300"/>
            <a:ext cx="11008800" cy="1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Durante un </a:t>
            </a:r>
            <a:r>
              <a:rPr b="1" lang="es-ES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ejercicio de Red Team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se consigue desplegar un </a:t>
            </a:r>
            <a:r>
              <a:rPr b="1" lang="es-ES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implante web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(webshell) en múltiples servidores linux del perímetro del cliente.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El objetivo era conseguir </a:t>
            </a:r>
            <a:r>
              <a:rPr b="1" lang="es-ES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escalar privilegios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y proceder a realizar el </a:t>
            </a:r>
            <a:r>
              <a:rPr b="1" lang="es-ES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salto</a:t>
            </a:r>
            <a:r>
              <a:rPr b="1" lang="es-E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al resto de máquinas de la red interna.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910080" y="0"/>
            <a:ext cx="9848520" cy="106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Historia de Kraken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10169599" y="6268566"/>
            <a:ext cx="1285560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174" y="5391601"/>
            <a:ext cx="597263" cy="53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/>
          <p:nvPr/>
        </p:nvSpPr>
        <p:spPr>
          <a:xfrm>
            <a:off x="1062475" y="3862438"/>
            <a:ext cx="3003900" cy="7227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Reconnaissance (TA0043)</a:t>
            </a:r>
            <a:endParaRPr b="1"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4546550" y="3633838"/>
            <a:ext cx="3003900" cy="7227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Initial Access</a:t>
            </a: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 (TA0001)</a:t>
            </a:r>
            <a:endParaRPr b="1"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8160075" y="3848263"/>
            <a:ext cx="3003900" cy="7227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Defense Evasion</a:t>
            </a: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 (TA0005)</a:t>
            </a:r>
            <a:endParaRPr b="1"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4568600" y="4525600"/>
            <a:ext cx="3003900" cy="7227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Persistence</a:t>
            </a:r>
            <a:r>
              <a:rPr b="1" lang="es-ES" sz="1700">
                <a:latin typeface="Lexend"/>
                <a:ea typeface="Lexend"/>
                <a:cs typeface="Lexend"/>
                <a:sym typeface="Lexend"/>
              </a:rPr>
              <a:t> (TA0003)</a:t>
            </a:r>
            <a:endParaRPr b="1" sz="17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1" name="Google Shape;181;p4"/>
          <p:cNvCxnSpPr/>
          <p:nvPr/>
        </p:nvCxnSpPr>
        <p:spPr>
          <a:xfrm>
            <a:off x="4253650" y="3214250"/>
            <a:ext cx="28500" cy="240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4"/>
          <p:cNvCxnSpPr/>
          <p:nvPr/>
        </p:nvCxnSpPr>
        <p:spPr>
          <a:xfrm>
            <a:off x="7758850" y="3214250"/>
            <a:ext cx="28500" cy="240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c52e08200_0_6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dc52e08200_0_6"/>
          <p:cNvSpPr/>
          <p:nvPr/>
        </p:nvSpPr>
        <p:spPr>
          <a:xfrm>
            <a:off x="217850" y="1115200"/>
            <a:ext cx="69924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¿Qué </a:t>
            </a:r>
            <a:r>
              <a:rPr b="1" lang="es-ES" sz="26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NO</a:t>
            </a:r>
            <a:r>
              <a:rPr b="1" lang="es-ES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es Kraken?</a:t>
            </a:r>
            <a:endParaRPr b="1" sz="2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No es (</a:t>
            </a:r>
            <a:r>
              <a:rPr i="1" lang="es-ES" sz="2200">
                <a:solidFill>
                  <a:schemeClr val="dk1"/>
                </a:solidFill>
              </a:rPr>
              <a:t>solamente</a:t>
            </a:r>
            <a:r>
              <a:rPr lang="es-ES" sz="2200">
                <a:solidFill>
                  <a:schemeClr val="dk1"/>
                </a:solidFill>
              </a:rPr>
              <a:t>) una </a:t>
            </a:r>
            <a:r>
              <a:rPr lang="es-ES" sz="2200">
                <a:solidFill>
                  <a:schemeClr val="dk1"/>
                </a:solidFill>
              </a:rPr>
              <a:t>Webshell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No es mejor o peor que otras herramientas (se usan en función de las necesidades y el contexto)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93" name="Google Shape;193;g1dc52e08200_0_6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¿Qué es Kraken?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194" name="Google Shape;194;g1dc52e08200_0_6"/>
          <p:cNvSpPr/>
          <p:nvPr/>
        </p:nvSpPr>
        <p:spPr>
          <a:xfrm>
            <a:off x="10169599" y="62685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1dc52e0820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367" y="1375550"/>
            <a:ext cx="4554208" cy="42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dc52e08200_0_6"/>
          <p:cNvSpPr/>
          <p:nvPr/>
        </p:nvSpPr>
        <p:spPr>
          <a:xfrm>
            <a:off x="209300" y="3367150"/>
            <a:ext cx="69924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¿Qué </a:t>
            </a:r>
            <a:r>
              <a:rPr b="1" lang="es-ES" sz="2600" u="sng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</a:t>
            </a:r>
            <a:r>
              <a:rPr b="1" lang="es-ES" sz="2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es Kraken?</a:t>
            </a:r>
            <a:endParaRPr b="1" sz="2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Un </a:t>
            </a:r>
            <a:r>
              <a:rPr b="1" lang="es-ES" sz="2200">
                <a:solidFill>
                  <a:schemeClr val="dk1"/>
                </a:solidFill>
              </a:rPr>
              <a:t>Orquestador</a:t>
            </a:r>
            <a:r>
              <a:rPr lang="es-ES" sz="2200">
                <a:solidFill>
                  <a:schemeClr val="dk1"/>
                </a:solidFill>
              </a:rPr>
              <a:t> de Webshells (PHP, JSP, ASPX)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Un Framework para </a:t>
            </a:r>
            <a:r>
              <a:rPr b="1" lang="es-ES" sz="2200">
                <a:solidFill>
                  <a:schemeClr val="dk1"/>
                </a:solidFill>
              </a:rPr>
              <a:t>post-explotación</a:t>
            </a:r>
            <a:r>
              <a:rPr lang="es-ES" sz="2200">
                <a:solidFill>
                  <a:schemeClr val="dk1"/>
                </a:solidFill>
              </a:rPr>
              <a:t> vía Web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Un proyecto centrado en la </a:t>
            </a:r>
            <a:r>
              <a:rPr b="1" lang="es-ES" sz="2200">
                <a:solidFill>
                  <a:schemeClr val="dk1"/>
                </a:solidFill>
              </a:rPr>
              <a:t>Evasión de Defensas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Una herramienta </a:t>
            </a:r>
            <a:r>
              <a:rPr b="1" lang="es-ES" sz="2200">
                <a:solidFill>
                  <a:schemeClr val="dk1"/>
                </a:solidFill>
              </a:rPr>
              <a:t>escalable y customizable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Algo en lo que llevo trabajando </a:t>
            </a:r>
            <a:r>
              <a:rPr b="1" lang="es-ES" sz="2200">
                <a:solidFill>
                  <a:schemeClr val="dk1"/>
                </a:solidFill>
              </a:rPr>
              <a:t>más de 1 año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9491b115_0_45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049491b115_0_45"/>
          <p:cNvSpPr/>
          <p:nvPr/>
        </p:nvSpPr>
        <p:spPr>
          <a:xfrm>
            <a:off x="797725" y="1267975"/>
            <a:ext cx="98484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 evita la </a:t>
            </a:r>
            <a:r>
              <a:rPr b="1" lang="es-ES" sz="28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ejecución de comandos del sistema.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g2049491b115_0_45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¿Qué lo hace diferente?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08" name="Google Shape;208;g2049491b115_0_45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049491b115_0_45"/>
          <p:cNvSpPr/>
          <p:nvPr/>
        </p:nvSpPr>
        <p:spPr>
          <a:xfrm>
            <a:off x="1063475" y="2035525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de la 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re-implementación de comandos, que realizan los módulos de Kraken, es posible obtener información similar, con </a:t>
            </a:r>
            <a:r>
              <a:rPr b="1" lang="es-ES" sz="24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menor riesgo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ser detectado.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g2049491b115_0_45"/>
          <p:cNvSpPr/>
          <p:nvPr/>
        </p:nvSpPr>
        <p:spPr>
          <a:xfrm>
            <a:off x="1079650" y="3383325"/>
            <a:ext cx="9848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 utilizar funcionalidades nativas del lenguaje, </a:t>
            </a:r>
            <a:r>
              <a:rPr b="1" lang="es-ES" sz="24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nos limitamos al contexto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 uso, pero </a:t>
            </a:r>
            <a:r>
              <a:rPr b="1" lang="es-ES" sz="24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ganamos en OPSEC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1" name="Google Shape;211;g2049491b11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712"/>
            <a:ext cx="12192000" cy="61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63f6265b8_1_2"/>
          <p:cNvSpPr/>
          <p:nvPr/>
        </p:nvSpPr>
        <p:spPr>
          <a:xfrm>
            <a:off x="492925" y="1267975"/>
            <a:ext cx="97071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Características del diseño modular:</a:t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Multi-lenguaje (PHP, JAVA, .NET).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Multi-version (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retrocompatibilidad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Edición en caliente (carga dinámica).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Compilación en función del lenguaje (</a:t>
            </a:r>
            <a:r>
              <a:rPr b="1" lang="es-ES" sz="24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docker</a:t>
            </a:r>
            <a:r>
              <a:rPr b="1" lang="es-E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).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1" name="Google Shape;221;g2063f6265b8_1_2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063f6265b8_1_2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¿Qué lo hace diferente?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23" name="Google Shape;223;g2063f6265b8_1_2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2063f6265b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681" y="0"/>
            <a:ext cx="84810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063f6265b8_1_2"/>
          <p:cNvSpPr/>
          <p:nvPr/>
        </p:nvSpPr>
        <p:spPr>
          <a:xfrm>
            <a:off x="2666675" y="957850"/>
            <a:ext cx="297600" cy="538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063f6265b8_1_2"/>
          <p:cNvSpPr/>
          <p:nvPr/>
        </p:nvSpPr>
        <p:spPr>
          <a:xfrm>
            <a:off x="6116550" y="895650"/>
            <a:ext cx="34365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Soporte </a:t>
            </a:r>
            <a:r>
              <a:rPr b="1" lang="es-ES" sz="2800" u="sng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Multi-lenguaje</a:t>
            </a:r>
            <a:endParaRPr b="1" sz="3000" u="sng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g2063f6265b8_1_2"/>
          <p:cNvSpPr/>
          <p:nvPr/>
        </p:nvSpPr>
        <p:spPr>
          <a:xfrm>
            <a:off x="3541725" y="1471200"/>
            <a:ext cx="297600" cy="3439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063f6265b8_1_2"/>
          <p:cNvSpPr/>
          <p:nvPr/>
        </p:nvSpPr>
        <p:spPr>
          <a:xfrm>
            <a:off x="6116550" y="2093625"/>
            <a:ext cx="34365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rgbClr val="5B9BD5"/>
                </a:solidFill>
                <a:latin typeface="Lexend"/>
                <a:ea typeface="Lexend"/>
                <a:cs typeface="Lexend"/>
                <a:sym typeface="Lexend"/>
              </a:rPr>
              <a:t>Multi-version</a:t>
            </a:r>
            <a:endParaRPr b="1" sz="3000" u="sng">
              <a:solidFill>
                <a:srgbClr val="5B9BD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g2063f6265b8_1_2"/>
          <p:cNvSpPr/>
          <p:nvPr/>
        </p:nvSpPr>
        <p:spPr>
          <a:xfrm>
            <a:off x="5281100" y="904425"/>
            <a:ext cx="297600" cy="5239500"/>
          </a:xfrm>
          <a:prstGeom prst="rect">
            <a:avLst/>
          </a:prstGeom>
          <a:noFill/>
          <a:ln cap="flat" cmpd="sng" w="28575">
            <a:solidFill>
              <a:srgbClr val="6ECA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063f6265b8_1_2"/>
          <p:cNvSpPr/>
          <p:nvPr/>
        </p:nvSpPr>
        <p:spPr>
          <a:xfrm>
            <a:off x="6088200" y="2993475"/>
            <a:ext cx="34365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rgbClr val="6ECA30"/>
                </a:solidFill>
                <a:latin typeface="Lexend"/>
                <a:ea typeface="Lexend"/>
                <a:cs typeface="Lexend"/>
                <a:sym typeface="Lexend"/>
              </a:rPr>
              <a:t>Uso de </a:t>
            </a:r>
            <a:r>
              <a:rPr b="1" lang="es-ES" sz="2800" u="sng">
                <a:solidFill>
                  <a:srgbClr val="6ECA30"/>
                </a:solidFill>
                <a:latin typeface="Lexend"/>
                <a:ea typeface="Lexend"/>
                <a:cs typeface="Lexend"/>
                <a:sym typeface="Lexend"/>
              </a:rPr>
              <a:t>Enlaces Simbólicos</a:t>
            </a:r>
            <a:r>
              <a:rPr b="1" lang="es-ES" sz="2800">
                <a:solidFill>
                  <a:srgbClr val="6ECA30"/>
                </a:solidFill>
                <a:latin typeface="Lexend"/>
                <a:ea typeface="Lexend"/>
                <a:cs typeface="Lexend"/>
                <a:sym typeface="Lexend"/>
              </a:rPr>
              <a:t> para evitar duplicados</a:t>
            </a:r>
            <a:endParaRPr b="1" sz="3000">
              <a:solidFill>
                <a:srgbClr val="6ECA3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49491b115_0_72"/>
          <p:cNvSpPr/>
          <p:nvPr/>
        </p:nvSpPr>
        <p:spPr>
          <a:xfrm>
            <a:off x="492925" y="1267975"/>
            <a:ext cx="9707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Ejemplo de Módulos de Kraken</a:t>
            </a:r>
            <a:endParaRPr b="1" sz="24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g2049491b115_0_72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049491b115_0_72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¿Qué lo hace diferente?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42" name="Google Shape;242;g2049491b115_0_72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049491b11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94" y="0"/>
            <a:ext cx="1014221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049491b115_0_72"/>
          <p:cNvPicPr preferRelativeResize="0"/>
          <p:nvPr/>
        </p:nvPicPr>
        <p:blipFill rotWithShape="1">
          <a:blip r:embed="rId4">
            <a:alphaModFix/>
          </a:blip>
          <a:srcRect b="0" l="0" r="48575" t="0"/>
          <a:stretch/>
        </p:blipFill>
        <p:spPr>
          <a:xfrm>
            <a:off x="1716225" y="806350"/>
            <a:ext cx="8235802" cy="26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049491b115_0_72"/>
          <p:cNvPicPr preferRelativeResize="0"/>
          <p:nvPr/>
        </p:nvPicPr>
        <p:blipFill rotWithShape="1">
          <a:blip r:embed="rId4">
            <a:alphaModFix/>
          </a:blip>
          <a:srcRect b="0" l="55076" r="0" t="0"/>
          <a:stretch/>
        </p:blipFill>
        <p:spPr>
          <a:xfrm>
            <a:off x="1732537" y="3445200"/>
            <a:ext cx="8203175" cy="30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049491b115_0_72"/>
          <p:cNvPicPr preferRelativeResize="0"/>
          <p:nvPr/>
        </p:nvPicPr>
        <p:blipFill rotWithShape="1">
          <a:blip r:embed="rId5">
            <a:alphaModFix/>
          </a:blip>
          <a:srcRect b="0" l="0" r="17019" t="0"/>
          <a:stretch/>
        </p:blipFill>
        <p:spPr>
          <a:xfrm>
            <a:off x="551400" y="0"/>
            <a:ext cx="55570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049491b115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425" y="0"/>
            <a:ext cx="481954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c52e08200_0_33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dc52e08200_0_33"/>
          <p:cNvSpPr/>
          <p:nvPr/>
        </p:nvSpPr>
        <p:spPr>
          <a:xfrm>
            <a:off x="797725" y="1115575"/>
            <a:ext cx="97071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Modo STANDARD (st):</a:t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Modo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tradicional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funcionamiento en webshells.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Funcionamiento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simple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y preciso.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Tamaño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 elevado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 las peticiones HTTP.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g1dc52e08200_0_33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Modos de Funcionamiento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59" name="Google Shape;259;g1dc52e08200_0_33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1dc52e08200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50" y="1115575"/>
            <a:ext cx="9707099" cy="481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c52e08200_0_60"/>
          <p:cNvSpPr/>
          <p:nvPr/>
        </p:nvSpPr>
        <p:spPr>
          <a:xfrm>
            <a:off x="910080" y="0"/>
            <a:ext cx="98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dc52e08200_0_60"/>
          <p:cNvSpPr/>
          <p:nvPr/>
        </p:nvSpPr>
        <p:spPr>
          <a:xfrm>
            <a:off x="910080" y="0"/>
            <a:ext cx="9848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00FF00"/>
                </a:solidFill>
              </a:rPr>
              <a:t>Modos de Funcionamiento</a:t>
            </a:r>
            <a:r>
              <a:rPr lang="es-ES" sz="2800">
                <a:solidFill>
                  <a:srgbClr val="00FF00"/>
                </a:solidFill>
              </a:rPr>
              <a:t> - </a:t>
            </a:r>
            <a:r>
              <a:rPr lang="es-ES" sz="1800">
                <a:solidFill>
                  <a:srgbClr val="00FF00"/>
                </a:solidFill>
              </a:rPr>
              <a:t>Kraken, a modular multi-language webshell</a:t>
            </a:r>
            <a:endParaRPr/>
          </a:p>
        </p:txBody>
      </p:sp>
      <p:sp>
        <p:nvSpPr>
          <p:cNvPr id="271" name="Google Shape;271;g1dc52e08200_0_60"/>
          <p:cNvSpPr/>
          <p:nvPr/>
        </p:nvSpPr>
        <p:spPr>
          <a:xfrm>
            <a:off x="10169599" y="6344766"/>
            <a:ext cx="1285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dc52e08200_0_60"/>
          <p:cNvSpPr/>
          <p:nvPr/>
        </p:nvSpPr>
        <p:spPr>
          <a:xfrm>
            <a:off x="797725" y="1115575"/>
            <a:ext cx="106575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Modo COMMAND AND CONTROL (c2):</a:t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28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Modo 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 funcionamiento propio de un C2 (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reflective DLL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Funcionamiento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complejo y propenso a fallos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Contenido elevado sólo en la carga, y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más ligero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 el resto de peticiones HTTP.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●"/>
            </a:pP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El almacenamiento de módulos se realiza en una </a:t>
            </a:r>
            <a:r>
              <a:rPr b="1" lang="es-ES" sz="25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variable de sesión</a:t>
            </a:r>
            <a:r>
              <a:rPr b="1" lang="es-E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(limitado por el Servidor Web)</a:t>
            </a:r>
            <a:endParaRPr b="1"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3" name="Google Shape;273;g1dc52e0820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93" y="821275"/>
            <a:ext cx="7697619" cy="55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2018-01-09T17:50:54Z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PresentationFormat">
    <vt:lpwstr>Panorámica</vt:lpwstr>
  </property>
  <property fmtid="{D5CDD505-2E9C-101B-9397-08002B2CF9AE}" pid="6" name="ScaleCrop">
    <vt:bool>false</vt:bool>
  </property>
  <property fmtid="{D5CDD505-2E9C-101B-9397-08002B2CF9AE}" pid="7" name="ShareDoc">
    <vt:bool>false</vt:bool>
  </property>
  <property fmtid="{D5CDD505-2E9C-101B-9397-08002B2CF9AE}" pid="8" name="category">
    <vt:lpwstr>h-c0n</vt:lpwstr>
  </property>
  <property fmtid="{D5CDD505-2E9C-101B-9397-08002B2CF9AE}" pid="9" name="MSIP_Label_41b88ec2-a72b-4523-9e84-0458a1764731_Enabled">
    <vt:lpwstr>true</vt:lpwstr>
  </property>
  <property fmtid="{D5CDD505-2E9C-101B-9397-08002B2CF9AE}" pid="10" name="MSIP_Label_41b88ec2-a72b-4523-9e84-0458a1764731_SetDate">
    <vt:lpwstr>2022-12-13T10:29:01Z</vt:lpwstr>
  </property>
  <property fmtid="{D5CDD505-2E9C-101B-9397-08002B2CF9AE}" pid="11" name="MSIP_Label_41b88ec2-a72b-4523-9e84-0458a1764731_Method">
    <vt:lpwstr>Privileged</vt:lpwstr>
  </property>
  <property fmtid="{D5CDD505-2E9C-101B-9397-08002B2CF9AE}" pid="12" name="MSIP_Label_41b88ec2-a72b-4523-9e84-0458a1764731_Name">
    <vt:lpwstr>Public O365</vt:lpwstr>
  </property>
  <property fmtid="{D5CDD505-2E9C-101B-9397-08002B2CF9AE}" pid="13" name="MSIP_Label_41b88ec2-a72b-4523-9e84-0458a1764731_SiteId">
    <vt:lpwstr>35595a02-4d6d-44ac-99e1-f9ab4cd872db</vt:lpwstr>
  </property>
  <property fmtid="{D5CDD505-2E9C-101B-9397-08002B2CF9AE}" pid="14" name="MSIP_Label_41b88ec2-a72b-4523-9e84-0458a1764731_ActionId">
    <vt:lpwstr>30819cd7-805d-4c91-9493-51a1ea894801</vt:lpwstr>
  </property>
  <property fmtid="{D5CDD505-2E9C-101B-9397-08002B2CF9AE}" pid="15" name="MSIP_Label_41b88ec2-a72b-4523-9e84-0458a1764731_ContentBits">
    <vt:lpwstr>0</vt:lpwstr>
  </property>
</Properties>
</file>